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3" r:id="rId3"/>
    <p:sldId id="264" r:id="rId4"/>
    <p:sldId id="265" r:id="rId5"/>
    <p:sldId id="266" r:id="rId6"/>
    <p:sldId id="262" r:id="rId7"/>
    <p:sldId id="268" r:id="rId8"/>
    <p:sldId id="267" r:id="rId9"/>
    <p:sldId id="258" r:id="rId10"/>
    <p:sldId id="271" r:id="rId11"/>
    <p:sldId id="270" r:id="rId12"/>
    <p:sldId id="269" r:id="rId13"/>
    <p:sldId id="274" r:id="rId14"/>
    <p:sldId id="275" r:id="rId15"/>
    <p:sldId id="282" r:id="rId16"/>
    <p:sldId id="273" r:id="rId17"/>
    <p:sldId id="285" r:id="rId18"/>
    <p:sldId id="283" r:id="rId19"/>
    <p:sldId id="286" r:id="rId20"/>
    <p:sldId id="287" r:id="rId21"/>
    <p:sldId id="291" r:id="rId22"/>
    <p:sldId id="289" r:id="rId23"/>
    <p:sldId id="288" r:id="rId24"/>
    <p:sldId id="290" r:id="rId25"/>
    <p:sldId id="272" r:id="rId26"/>
    <p:sldId id="293" r:id="rId27"/>
    <p:sldId id="294" r:id="rId28"/>
    <p:sldId id="295" r:id="rId29"/>
    <p:sldId id="296" r:id="rId30"/>
    <p:sldId id="297" r:id="rId31"/>
    <p:sldId id="292" r:id="rId32"/>
    <p:sldId id="284" r:id="rId33"/>
    <p:sldId id="298" r:id="rId34"/>
    <p:sldId id="280" r:id="rId35"/>
    <p:sldId id="278" r:id="rId36"/>
    <p:sldId id="279" r:id="rId37"/>
    <p:sldId id="281" r:id="rId38"/>
    <p:sldId id="299" r:id="rId39"/>
    <p:sldId id="300" r:id="rId40"/>
    <p:sldId id="301" r:id="rId41"/>
    <p:sldId id="302" r:id="rId42"/>
    <p:sldId id="303" r:id="rId43"/>
    <p:sldId id="257" r:id="rId4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A27A3-A3E2-46F6-A5D6-A1868BC9ACE2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B8669-0C84-49CE-A1B8-013863A7A1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A27A3-A3E2-46F6-A5D6-A1868BC9ACE2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B8669-0C84-49CE-A1B8-013863A7A1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A27A3-A3E2-46F6-A5D6-A1868BC9ACE2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B8669-0C84-49CE-A1B8-013863A7A1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A27A3-A3E2-46F6-A5D6-A1868BC9ACE2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B8669-0C84-49CE-A1B8-013863A7A1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A27A3-A3E2-46F6-A5D6-A1868BC9ACE2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B8669-0C84-49CE-A1B8-013863A7A1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A27A3-A3E2-46F6-A5D6-A1868BC9ACE2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B8669-0C84-49CE-A1B8-013863A7A1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A27A3-A3E2-46F6-A5D6-A1868BC9ACE2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B8669-0C84-49CE-A1B8-013863A7A1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A27A3-A3E2-46F6-A5D6-A1868BC9ACE2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B8669-0C84-49CE-A1B8-013863A7A1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A27A3-A3E2-46F6-A5D6-A1868BC9ACE2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B8669-0C84-49CE-A1B8-013863A7A1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A27A3-A3E2-46F6-A5D6-A1868BC9ACE2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B8669-0C84-49CE-A1B8-013863A7A1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A27A3-A3E2-46F6-A5D6-A1868BC9ACE2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B8669-0C84-49CE-A1B8-013863A7A19E}" type="slidenum">
              <a:rPr lang="ru-RU" smtClean="0"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35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81A27A3-A3E2-46F6-A5D6-A1868BC9ACE2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5B2B8669-0C84-49CE-A1B8-013863A7A19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" Target="slide37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slide" Target="slide37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slide" Target="slide38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slide" Target="slide38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19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38.xml"/><Relationship Id="rId2" Type="http://schemas.openxmlformats.org/officeDocument/2006/relationships/slide" Target="slide2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38.xml"/><Relationship Id="rId2" Type="http://schemas.openxmlformats.org/officeDocument/2006/relationships/slide" Target="slide22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slide" Target="slide38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2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slide" Target="slide39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27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39.xml"/><Relationship Id="rId2" Type="http://schemas.openxmlformats.org/officeDocument/2006/relationships/slide" Target="slide28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29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30.xml"/><Relationship Id="rId2" Type="http://schemas.openxmlformats.org/officeDocument/2006/relationships/slide" Target="slide3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31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39.xml"/><Relationship Id="rId2" Type="http://schemas.openxmlformats.org/officeDocument/2006/relationships/slide" Target="slide32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" Target="slide33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slide" Target="slide39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" Target="slide4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" Target="slide43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" Target="slide4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7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3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5586" y="2564904"/>
            <a:ext cx="7124836" cy="107937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«Волшебные предметы»</a:t>
            </a:r>
            <a:b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</a:br>
            <a:r>
              <a:rPr lang="ru-RU" sz="19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интерактивная презентация</a:t>
            </a:r>
            <a:endParaRPr lang="ru-RU" sz="19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07167" y="404664"/>
            <a:ext cx="7416824" cy="144016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Муниципальное бюджетное учреждение культуры 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муниципального образования Павловский район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«Межпоселенческая библиотека»</a:t>
            </a:r>
          </a:p>
          <a:p>
            <a:endParaRPr lang="ru-RU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899592" y="5445224"/>
            <a:ext cx="7416824" cy="8640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900" b="1" dirty="0">
                <a:solidFill>
                  <a:schemeClr val="tx1"/>
                </a:solidFill>
                <a:latin typeface="Georgia" panose="02040502050405020303" pitchFamily="18" charset="0"/>
              </a:rPr>
              <a:t>с</a:t>
            </a:r>
            <a:r>
              <a:rPr lang="ru-RU" sz="19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т. Павловская,</a:t>
            </a:r>
          </a:p>
          <a:p>
            <a:r>
              <a:rPr lang="ru-RU" sz="19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2020г.</a:t>
            </a:r>
            <a:endParaRPr lang="ru-RU" sz="1900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9732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213386" y="2492896"/>
            <a:ext cx="4824536" cy="138499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Правильный ответ!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Вы набрали 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300 баллов</a:t>
            </a:r>
            <a:endParaRPr lang="ru-RU" sz="28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3" name="Стрелка вправо 2">
            <a:hlinkClick r:id="rId2" action="ppaction://hlinksldjump"/>
          </p:cNvPr>
          <p:cNvSpPr/>
          <p:nvPr/>
        </p:nvSpPr>
        <p:spPr>
          <a:xfrm>
            <a:off x="7164288" y="5733256"/>
            <a:ext cx="1626480" cy="9467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3067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475656" y="764704"/>
            <a:ext cx="6480720" cy="138499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defTabSz="457200">
              <a:defRPr/>
            </a:pPr>
            <a:r>
              <a:rPr lang="ru-RU" sz="2800" b="1" u="sng" dirty="0" smtClean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Вопрос 4</a:t>
            </a:r>
          </a:p>
          <a:p>
            <a:pPr algn="ctr" defTabSz="457200">
              <a:defRPr/>
            </a:pP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Какой предмет на долгие столетия стал домом Джина?</a:t>
            </a:r>
            <a:endParaRPr lang="ru-RU" sz="2800" b="1" dirty="0">
              <a:solidFill>
                <a:schemeClr val="accent5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11" name="TextBox 10">
            <a:hlinkClick r:id="rId2" action="ppaction://hlinksldjump"/>
          </p:cNvPr>
          <p:cNvSpPr txBox="1"/>
          <p:nvPr/>
        </p:nvSpPr>
        <p:spPr>
          <a:xfrm>
            <a:off x="1475656" y="2492896"/>
            <a:ext cx="3096344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А. Бутылка</a:t>
            </a:r>
          </a:p>
          <a:p>
            <a:endParaRPr lang="ru-RU" sz="20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16" name="TextBox 15">
            <a:hlinkClick r:id="rId2" action="ppaction://hlinksldjump"/>
          </p:cNvPr>
          <p:cNvSpPr txBox="1"/>
          <p:nvPr/>
        </p:nvSpPr>
        <p:spPr>
          <a:xfrm>
            <a:off x="4705916" y="2506498"/>
            <a:ext cx="3250460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Б. Кастрюля</a:t>
            </a:r>
          </a:p>
          <a:p>
            <a:endParaRPr lang="ru-RU" sz="20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18" name="TextBox 17">
            <a:hlinkClick r:id="rId3" action="ppaction://hlinksldjump"/>
          </p:cNvPr>
          <p:cNvSpPr txBox="1"/>
          <p:nvPr/>
        </p:nvSpPr>
        <p:spPr>
          <a:xfrm>
            <a:off x="1477064" y="3356992"/>
            <a:ext cx="3094936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tx1"/>
                </a:solidFill>
                <a:latin typeface="Georgia" panose="02040502050405020303" pitchFamily="18" charset="0"/>
              </a:rPr>
              <a:t>В</a:t>
            </a:r>
            <a:r>
              <a:rPr lang="ru-RU" sz="20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. Лампа</a:t>
            </a:r>
          </a:p>
          <a:p>
            <a:endParaRPr lang="ru-RU" sz="20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19" name="TextBox 18">
            <a:hlinkClick r:id="rId2" action="ppaction://hlinksldjump"/>
          </p:cNvPr>
          <p:cNvSpPr txBox="1"/>
          <p:nvPr/>
        </p:nvSpPr>
        <p:spPr>
          <a:xfrm>
            <a:off x="4716016" y="3356992"/>
            <a:ext cx="3240360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Г. Горшок</a:t>
            </a:r>
          </a:p>
          <a:p>
            <a:endParaRPr lang="ru-RU" sz="20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9003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213386" y="2492896"/>
            <a:ext cx="4824536" cy="138499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Правильный ответ!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Вы набрали 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500 баллов</a:t>
            </a:r>
            <a:endParaRPr lang="ru-RU" sz="28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3" name="Стрелка вправо 2">
            <a:hlinkClick r:id="rId2" action="ppaction://hlinksldjump"/>
          </p:cNvPr>
          <p:cNvSpPr/>
          <p:nvPr/>
        </p:nvSpPr>
        <p:spPr>
          <a:xfrm>
            <a:off x="7164288" y="5733256"/>
            <a:ext cx="1626480" cy="9467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054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475656" y="764704"/>
            <a:ext cx="6480720" cy="138499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defTabSz="457200">
              <a:defRPr/>
            </a:pPr>
            <a:r>
              <a:rPr lang="ru-RU" sz="2800" b="1" u="sng" dirty="0" smtClean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Вопрос 5</a:t>
            </a:r>
          </a:p>
          <a:p>
            <a:pPr algn="ctr" defTabSz="457200">
              <a:defRPr/>
            </a:pP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С помощью какого предмета фея превратила тыкву в карету?</a:t>
            </a:r>
            <a:endParaRPr lang="ru-RU" sz="2800" b="1" dirty="0">
              <a:solidFill>
                <a:schemeClr val="accent5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11" name="TextBox 10">
            <a:hlinkClick r:id="rId2" action="ppaction://hlinksldjump"/>
          </p:cNvPr>
          <p:cNvSpPr txBox="1"/>
          <p:nvPr/>
        </p:nvSpPr>
        <p:spPr>
          <a:xfrm>
            <a:off x="1475656" y="2492896"/>
            <a:ext cx="3096344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А. </a:t>
            </a:r>
            <a:r>
              <a:rPr lang="ru-RU" sz="2000" b="1" dirty="0">
                <a:solidFill>
                  <a:schemeClr val="tx1"/>
                </a:solidFill>
                <a:latin typeface="Georgia" panose="02040502050405020303" pitchFamily="18" charset="0"/>
              </a:rPr>
              <a:t>К</a:t>
            </a:r>
            <a:r>
              <a:rPr lang="ru-RU" sz="20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нига заклинаний</a:t>
            </a:r>
            <a:endParaRPr lang="ru-RU" sz="20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16" name="TextBox 15">
            <a:hlinkClick r:id="rId2" action="ppaction://hlinksldjump"/>
          </p:cNvPr>
          <p:cNvSpPr txBox="1"/>
          <p:nvPr/>
        </p:nvSpPr>
        <p:spPr>
          <a:xfrm>
            <a:off x="4705916" y="2506498"/>
            <a:ext cx="3250460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Б. </a:t>
            </a:r>
            <a:r>
              <a:rPr lang="ru-RU" sz="2000" b="1" dirty="0">
                <a:solidFill>
                  <a:schemeClr val="tx1"/>
                </a:solidFill>
                <a:latin typeface="Georgia" panose="02040502050405020303" pitchFamily="18" charset="0"/>
              </a:rPr>
              <a:t>П</a:t>
            </a:r>
            <a:r>
              <a:rPr lang="ru-RU" sz="20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осох</a:t>
            </a:r>
          </a:p>
          <a:p>
            <a:endParaRPr lang="ru-RU" sz="20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18" name="TextBox 17">
            <a:hlinkClick r:id="rId3" action="ppaction://hlinksldjump"/>
          </p:cNvPr>
          <p:cNvSpPr txBox="1"/>
          <p:nvPr/>
        </p:nvSpPr>
        <p:spPr>
          <a:xfrm>
            <a:off x="1477064" y="3356992"/>
            <a:ext cx="3094936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tx1"/>
                </a:solidFill>
                <a:latin typeface="Georgia" panose="02040502050405020303" pitchFamily="18" charset="0"/>
              </a:rPr>
              <a:t>В</a:t>
            </a:r>
            <a:r>
              <a:rPr lang="ru-RU" sz="20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. Волшебная палочка</a:t>
            </a:r>
            <a:endParaRPr lang="ru-RU" sz="20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19" name="TextBox 18">
            <a:hlinkClick r:id="rId2" action="ppaction://hlinksldjump"/>
          </p:cNvPr>
          <p:cNvSpPr txBox="1"/>
          <p:nvPr/>
        </p:nvSpPr>
        <p:spPr>
          <a:xfrm>
            <a:off x="4716016" y="3356992"/>
            <a:ext cx="3240360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Г. Цветок</a:t>
            </a:r>
          </a:p>
          <a:p>
            <a:endParaRPr lang="ru-RU" sz="20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97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069370" y="1616601"/>
            <a:ext cx="5166926" cy="353943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Правильный ответ!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Вы набрали 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1 000 баллов</a:t>
            </a:r>
          </a:p>
          <a:p>
            <a:pPr algn="ctr"/>
            <a:endParaRPr lang="ru-RU" sz="2800" b="1" dirty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ПОЗДРАВЛЯЕМ!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Вы получили несгораемую сумму баллов </a:t>
            </a:r>
            <a:endParaRPr lang="ru-RU" sz="28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3" name="Стрелка вправо 2">
            <a:hlinkClick r:id="rId2" action="ppaction://hlinksldjump"/>
          </p:cNvPr>
          <p:cNvSpPr/>
          <p:nvPr/>
        </p:nvSpPr>
        <p:spPr>
          <a:xfrm>
            <a:off x="7164288" y="5733256"/>
            <a:ext cx="1626480" cy="9467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1168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475656" y="764704"/>
            <a:ext cx="6480720" cy="138499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defTabSz="457200">
              <a:defRPr/>
            </a:pPr>
            <a:r>
              <a:rPr lang="ru-RU" sz="2800" b="1" u="sng" dirty="0" smtClean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Вопрос 6</a:t>
            </a:r>
          </a:p>
          <a:p>
            <a:pPr algn="ctr" defTabSz="457200">
              <a:defRPr/>
            </a:pP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Как называются </a:t>
            </a:r>
          </a:p>
          <a:p>
            <a:pPr algn="ctr" defTabSz="457200">
              <a:defRPr/>
            </a:pP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волшебные сапоги?</a:t>
            </a:r>
            <a:endParaRPr lang="ru-RU" sz="2800" b="1" dirty="0">
              <a:solidFill>
                <a:schemeClr val="accent5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11" name="TextBox 10">
            <a:hlinkClick r:id="rId2" action="ppaction://hlinksldjump"/>
          </p:cNvPr>
          <p:cNvSpPr txBox="1"/>
          <p:nvPr/>
        </p:nvSpPr>
        <p:spPr>
          <a:xfrm>
            <a:off x="1475656" y="2492896"/>
            <a:ext cx="3096344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А. </a:t>
            </a:r>
            <a:r>
              <a:rPr lang="ru-RU" sz="2000" b="1" dirty="0" err="1" smtClean="0">
                <a:solidFill>
                  <a:schemeClr val="tx1"/>
                </a:solidFill>
                <a:latin typeface="Georgia" panose="02040502050405020303" pitchFamily="18" charset="0"/>
              </a:rPr>
              <a:t>Быстролёты</a:t>
            </a:r>
            <a:endParaRPr lang="ru-RU" sz="2000" b="1" dirty="0" smtClean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endParaRPr lang="ru-RU" sz="20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16" name="TextBox 15">
            <a:hlinkClick r:id="rId2" action="ppaction://hlinksldjump"/>
          </p:cNvPr>
          <p:cNvSpPr txBox="1"/>
          <p:nvPr/>
        </p:nvSpPr>
        <p:spPr>
          <a:xfrm>
            <a:off x="4705916" y="2506498"/>
            <a:ext cx="3250460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Б. </a:t>
            </a:r>
            <a:r>
              <a:rPr lang="ru-RU" sz="2000" b="1" dirty="0" err="1" smtClean="0">
                <a:solidFill>
                  <a:schemeClr val="tx1"/>
                </a:solidFill>
                <a:latin typeface="Georgia" panose="02040502050405020303" pitchFamily="18" charset="0"/>
              </a:rPr>
              <a:t>Быстроходы</a:t>
            </a:r>
            <a:endParaRPr lang="ru-RU" sz="2000" b="1" dirty="0" smtClean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endParaRPr lang="ru-RU" sz="20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18" name="TextBox 17">
            <a:hlinkClick r:id="rId3" action="ppaction://hlinksldjump"/>
          </p:cNvPr>
          <p:cNvSpPr txBox="1"/>
          <p:nvPr/>
        </p:nvSpPr>
        <p:spPr>
          <a:xfrm>
            <a:off x="1477064" y="3356992"/>
            <a:ext cx="3094936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tx1"/>
                </a:solidFill>
                <a:latin typeface="Georgia" panose="02040502050405020303" pitchFamily="18" charset="0"/>
              </a:rPr>
              <a:t>В</a:t>
            </a:r>
            <a:r>
              <a:rPr lang="ru-RU" sz="20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. Скороходы</a:t>
            </a:r>
          </a:p>
          <a:p>
            <a:endParaRPr lang="ru-RU" sz="20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19" name="TextBox 18">
            <a:hlinkClick r:id="rId2" action="ppaction://hlinksldjump"/>
          </p:cNvPr>
          <p:cNvSpPr txBox="1"/>
          <p:nvPr/>
        </p:nvSpPr>
        <p:spPr>
          <a:xfrm>
            <a:off x="4716016" y="3356992"/>
            <a:ext cx="3240360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Г. Ледоходы</a:t>
            </a:r>
          </a:p>
          <a:p>
            <a:endParaRPr lang="ru-RU" sz="20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7194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213386" y="2492896"/>
            <a:ext cx="4824536" cy="138499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Правильный ответ!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Вы набрали 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2 000 баллов</a:t>
            </a:r>
            <a:endParaRPr lang="ru-RU" sz="28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3" name="Стрелка вправо 2">
            <a:hlinkClick r:id="rId2" action="ppaction://hlinksldjump"/>
          </p:cNvPr>
          <p:cNvSpPr/>
          <p:nvPr/>
        </p:nvSpPr>
        <p:spPr>
          <a:xfrm>
            <a:off x="7164288" y="5733256"/>
            <a:ext cx="1626480" cy="9467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2211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475656" y="764704"/>
            <a:ext cx="6480720" cy="167738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defTabSz="457200">
              <a:defRPr/>
            </a:pPr>
            <a:r>
              <a:rPr lang="ru-RU" sz="2800" b="1" u="sng" dirty="0" smtClean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Вопрос 7</a:t>
            </a:r>
          </a:p>
          <a:p>
            <a:pPr algn="ctr" defTabSz="457200">
              <a:defRPr/>
            </a:pPr>
            <a:r>
              <a:rPr lang="ru-RU" sz="2500" b="1" dirty="0" smtClean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С помощью какого музыкального инструмента мальчик смог вывести из замка крыс?</a:t>
            </a:r>
            <a:endParaRPr lang="ru-RU" sz="2500" b="1" dirty="0">
              <a:solidFill>
                <a:schemeClr val="accent5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11" name="TextBox 10">
            <a:hlinkClick r:id="rId2" action="ppaction://hlinksldjump"/>
          </p:cNvPr>
          <p:cNvSpPr txBox="1"/>
          <p:nvPr/>
        </p:nvSpPr>
        <p:spPr>
          <a:xfrm>
            <a:off x="1475656" y="2492896"/>
            <a:ext cx="3096344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А. Скрипка</a:t>
            </a:r>
          </a:p>
          <a:p>
            <a:endParaRPr lang="ru-RU" sz="20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16" name="TextBox 15">
            <a:hlinkClick r:id="rId3" action="ppaction://hlinksldjump"/>
          </p:cNvPr>
          <p:cNvSpPr txBox="1"/>
          <p:nvPr/>
        </p:nvSpPr>
        <p:spPr>
          <a:xfrm>
            <a:off x="4705916" y="2506498"/>
            <a:ext cx="3250460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Б. Дудочка</a:t>
            </a:r>
          </a:p>
          <a:p>
            <a:endParaRPr lang="ru-RU" sz="20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18" name="TextBox 17">
            <a:hlinkClick r:id="rId2" action="ppaction://hlinksldjump"/>
          </p:cNvPr>
          <p:cNvSpPr txBox="1"/>
          <p:nvPr/>
        </p:nvSpPr>
        <p:spPr>
          <a:xfrm>
            <a:off x="1477064" y="3356992"/>
            <a:ext cx="3094936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tx1"/>
                </a:solidFill>
                <a:latin typeface="Georgia" panose="02040502050405020303" pitchFamily="18" charset="0"/>
              </a:rPr>
              <a:t>В</a:t>
            </a:r>
            <a:r>
              <a:rPr lang="ru-RU" sz="20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. Баян</a:t>
            </a:r>
          </a:p>
          <a:p>
            <a:endParaRPr lang="ru-RU" sz="20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19" name="TextBox 18">
            <a:hlinkClick r:id="rId2" action="ppaction://hlinksldjump"/>
          </p:cNvPr>
          <p:cNvSpPr txBox="1"/>
          <p:nvPr/>
        </p:nvSpPr>
        <p:spPr>
          <a:xfrm>
            <a:off x="4716016" y="3356992"/>
            <a:ext cx="3240360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Г. Труба</a:t>
            </a:r>
          </a:p>
          <a:p>
            <a:endParaRPr lang="ru-RU" sz="20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0008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213386" y="2492896"/>
            <a:ext cx="4824536" cy="138499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Правильный ответ!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Вы набрали 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4 000 баллов</a:t>
            </a:r>
            <a:endParaRPr lang="ru-RU" sz="28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3" name="Стрелка вправо 2">
            <a:hlinkClick r:id="rId2" action="ppaction://hlinksldjump"/>
          </p:cNvPr>
          <p:cNvSpPr/>
          <p:nvPr/>
        </p:nvSpPr>
        <p:spPr>
          <a:xfrm>
            <a:off x="7164288" y="5733256"/>
            <a:ext cx="1626480" cy="9467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9758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475656" y="764704"/>
            <a:ext cx="6480720" cy="138499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defTabSz="457200">
              <a:defRPr/>
            </a:pPr>
            <a:r>
              <a:rPr lang="ru-RU" sz="2800" b="1" u="sng" dirty="0" smtClean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Вопрос 8</a:t>
            </a:r>
          </a:p>
          <a:p>
            <a:pPr algn="ctr" defTabSz="457200">
              <a:defRPr/>
            </a:pP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Какой предмет одежды обладает невидимой силой?</a:t>
            </a:r>
            <a:endParaRPr lang="ru-RU" sz="2800" b="1" dirty="0">
              <a:solidFill>
                <a:schemeClr val="accent5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11" name="TextBox 10">
            <a:hlinkClick r:id="rId2" action="ppaction://hlinksldjump"/>
          </p:cNvPr>
          <p:cNvSpPr txBox="1"/>
          <p:nvPr/>
        </p:nvSpPr>
        <p:spPr>
          <a:xfrm>
            <a:off x="1475656" y="2492896"/>
            <a:ext cx="3096344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А. Шапка</a:t>
            </a:r>
          </a:p>
          <a:p>
            <a:endParaRPr lang="ru-RU" sz="20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16" name="TextBox 15">
            <a:hlinkClick r:id="rId3" action="ppaction://hlinksldjump"/>
          </p:cNvPr>
          <p:cNvSpPr txBox="1"/>
          <p:nvPr/>
        </p:nvSpPr>
        <p:spPr>
          <a:xfrm>
            <a:off x="4705916" y="2506498"/>
            <a:ext cx="3250460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Б. Жилет</a:t>
            </a:r>
          </a:p>
          <a:p>
            <a:endParaRPr lang="ru-RU" sz="20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18" name="TextBox 17">
            <a:hlinkClick r:id="rId3" action="ppaction://hlinksldjump"/>
          </p:cNvPr>
          <p:cNvSpPr txBox="1"/>
          <p:nvPr/>
        </p:nvSpPr>
        <p:spPr>
          <a:xfrm>
            <a:off x="1477064" y="3356992"/>
            <a:ext cx="3094936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tx1"/>
                </a:solidFill>
                <a:latin typeface="Georgia" panose="02040502050405020303" pitchFamily="18" charset="0"/>
              </a:rPr>
              <a:t>В</a:t>
            </a:r>
            <a:r>
              <a:rPr lang="ru-RU" sz="20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. Шарф</a:t>
            </a:r>
          </a:p>
          <a:p>
            <a:endParaRPr lang="ru-RU" sz="20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19" name="TextBox 18">
            <a:hlinkClick r:id="rId3" action="ppaction://hlinksldjump"/>
          </p:cNvPr>
          <p:cNvSpPr txBox="1"/>
          <p:nvPr/>
        </p:nvSpPr>
        <p:spPr>
          <a:xfrm>
            <a:off x="4716016" y="3356992"/>
            <a:ext cx="3240360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Г. Платье</a:t>
            </a:r>
          </a:p>
          <a:p>
            <a:endParaRPr lang="ru-RU" sz="20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6266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27584" y="980728"/>
            <a:ext cx="7416824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«Волшебные предметы»</a:t>
            </a:r>
            <a:endParaRPr lang="ru-RU" sz="2000" b="1" dirty="0" smtClean="0">
              <a:solidFill>
                <a:prstClr val="black"/>
              </a:solidFill>
              <a:latin typeface="Georgia" panose="02040502050405020303" pitchFamily="18" charset="0"/>
            </a:endParaRPr>
          </a:p>
          <a:p>
            <a:pPr lvl="0" algn="ctr"/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интеллектуальная игра-викторина 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по 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сказкам</a:t>
            </a:r>
          </a:p>
          <a:p>
            <a:pPr lvl="0" algn="ctr"/>
            <a:endParaRPr lang="ru-RU" sz="2000" b="1" dirty="0">
              <a:solidFill>
                <a:prstClr val="black"/>
              </a:solidFill>
              <a:latin typeface="Georgia" panose="02040502050405020303" pitchFamily="18" charset="0"/>
            </a:endParaRPr>
          </a:p>
          <a:p>
            <a:pPr lvl="0" algn="just"/>
            <a:r>
              <a:rPr lang="ru-RU" sz="2000" b="1" dirty="0" smtClean="0">
                <a:solidFill>
                  <a:prstClr val="black"/>
                </a:solidFill>
                <a:latin typeface="Georgia" panose="02040502050405020303" pitchFamily="18" charset="0"/>
              </a:rPr>
              <a:t>     С раннего детства мы слышим сказки. Родители их читают перед сном детям. В детском саду их читает воспитатель, а в школе - учителя. </a:t>
            </a:r>
          </a:p>
          <a:p>
            <a:pPr lvl="0" algn="just"/>
            <a:r>
              <a:rPr lang="ru-RU" sz="2000" b="1" dirty="0" smtClean="0">
                <a:solidFill>
                  <a:prstClr val="black"/>
                </a:solidFill>
                <a:latin typeface="Georgia" panose="02040502050405020303" pitchFamily="18" charset="0"/>
              </a:rPr>
              <a:t>    Сказки нас сопровождают всю жизнь. Они учат совершать добрые поступки и быть смелыми. </a:t>
            </a:r>
          </a:p>
          <a:p>
            <a:pPr lvl="0" algn="just"/>
            <a:r>
              <a:rPr lang="ru-RU" sz="2000" b="1" dirty="0" smtClean="0">
                <a:solidFill>
                  <a:prstClr val="black"/>
                </a:solidFill>
                <a:latin typeface="Georgia" panose="02040502050405020303" pitchFamily="18" charset="0"/>
              </a:rPr>
              <a:t>    В нашей интеллектуальной игре – викторине вы окунётесь в загадочный мир сказок, вспомните волшебные предметы. </a:t>
            </a:r>
          </a:p>
          <a:p>
            <a:pPr lvl="0" algn="just"/>
            <a:r>
              <a:rPr lang="ru-RU" sz="2000" b="1" dirty="0" smtClean="0">
                <a:solidFill>
                  <a:prstClr val="black"/>
                </a:solidFill>
                <a:latin typeface="Georgia" panose="02040502050405020303" pitchFamily="18" charset="0"/>
              </a:rPr>
              <a:t>   Для участия в игре необходимо изучить правила игры и прочитать много сказок.</a:t>
            </a:r>
          </a:p>
          <a:p>
            <a:pPr lvl="0" algn="ctr"/>
            <a:endParaRPr lang="ru-RU" sz="2000" b="1" dirty="0" smtClean="0">
              <a:solidFill>
                <a:prstClr val="black"/>
              </a:solidFill>
              <a:latin typeface="Georgia" panose="02040502050405020303" pitchFamily="18" charset="0"/>
            </a:endParaRPr>
          </a:p>
          <a:p>
            <a:pPr algn="just"/>
            <a:endParaRPr lang="ru-RU" sz="1000" b="1" dirty="0" smtClean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6376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213386" y="2492896"/>
            <a:ext cx="4824536" cy="138499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Правильный ответ!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Вы набрали </a:t>
            </a:r>
          </a:p>
          <a:p>
            <a:pPr algn="ctr"/>
            <a:r>
              <a:rPr lang="ru-RU" sz="2800" b="1" dirty="0">
                <a:solidFill>
                  <a:schemeClr val="tx1"/>
                </a:solidFill>
                <a:latin typeface="Georgia" panose="02040502050405020303" pitchFamily="18" charset="0"/>
              </a:rPr>
              <a:t>8</a:t>
            </a:r>
            <a:r>
              <a:rPr lang="ru-RU" sz="28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 000 баллов</a:t>
            </a:r>
            <a:endParaRPr lang="ru-RU" sz="28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3" name="Стрелка вправо 2">
            <a:hlinkClick r:id="rId2" action="ppaction://hlinksldjump"/>
          </p:cNvPr>
          <p:cNvSpPr/>
          <p:nvPr/>
        </p:nvSpPr>
        <p:spPr>
          <a:xfrm>
            <a:off x="7164288" y="5733256"/>
            <a:ext cx="1626480" cy="9467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377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475656" y="764704"/>
            <a:ext cx="6480720" cy="138499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defTabSz="457200">
              <a:defRPr/>
            </a:pPr>
            <a:r>
              <a:rPr lang="ru-RU" sz="2800" b="1" u="sng" dirty="0" smtClean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Вопрос 9</a:t>
            </a:r>
          </a:p>
          <a:p>
            <a:pPr algn="ctr" defTabSz="457200">
              <a:defRPr/>
            </a:pP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Как называется волшебное оружие богатыря?</a:t>
            </a:r>
            <a:endParaRPr lang="ru-RU" sz="2800" b="1" dirty="0">
              <a:solidFill>
                <a:schemeClr val="accent5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11" name="TextBox 10">
            <a:hlinkClick r:id="rId2" action="ppaction://hlinksldjump"/>
          </p:cNvPr>
          <p:cNvSpPr txBox="1"/>
          <p:nvPr/>
        </p:nvSpPr>
        <p:spPr>
          <a:xfrm>
            <a:off x="1475656" y="2492896"/>
            <a:ext cx="3096344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А. Меч-</a:t>
            </a:r>
            <a:r>
              <a:rPr lang="ru-RU" sz="2000" b="1" dirty="0" err="1" smtClean="0">
                <a:solidFill>
                  <a:schemeClr val="tx1"/>
                </a:solidFill>
                <a:latin typeface="Georgia" panose="02040502050405020303" pitchFamily="18" charset="0"/>
              </a:rPr>
              <a:t>кладенец</a:t>
            </a:r>
            <a:endParaRPr lang="ru-RU" sz="2000" b="1" dirty="0" smtClean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endParaRPr lang="ru-RU" sz="20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16" name="TextBox 15">
            <a:hlinkClick r:id="rId3" action="ppaction://hlinksldjump"/>
          </p:cNvPr>
          <p:cNvSpPr txBox="1"/>
          <p:nvPr/>
        </p:nvSpPr>
        <p:spPr>
          <a:xfrm>
            <a:off x="4705916" y="2506498"/>
            <a:ext cx="3250460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Б. Волшебный посох</a:t>
            </a:r>
          </a:p>
          <a:p>
            <a:endParaRPr lang="ru-RU" sz="20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18" name="TextBox 17">
            <a:hlinkClick r:id="rId3" action="ppaction://hlinksldjump"/>
          </p:cNvPr>
          <p:cNvSpPr txBox="1"/>
          <p:nvPr/>
        </p:nvSpPr>
        <p:spPr>
          <a:xfrm>
            <a:off x="1477064" y="3356992"/>
            <a:ext cx="3094936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tx1"/>
                </a:solidFill>
                <a:latin typeface="Georgia" panose="02040502050405020303" pitchFamily="18" charset="0"/>
              </a:rPr>
              <a:t>В</a:t>
            </a:r>
            <a:r>
              <a:rPr lang="ru-RU" sz="20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. Сабля-</a:t>
            </a:r>
            <a:r>
              <a:rPr lang="ru-RU" sz="2000" b="1" dirty="0" err="1" smtClean="0">
                <a:solidFill>
                  <a:schemeClr val="tx1"/>
                </a:solidFill>
                <a:latin typeface="Georgia" panose="02040502050405020303" pitchFamily="18" charset="0"/>
              </a:rPr>
              <a:t>помагайка</a:t>
            </a:r>
            <a:endParaRPr lang="ru-RU" sz="2000" b="1" dirty="0" smtClean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endParaRPr lang="ru-RU" sz="20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19" name="TextBox 18">
            <a:hlinkClick r:id="rId3" action="ppaction://hlinksldjump"/>
          </p:cNvPr>
          <p:cNvSpPr txBox="1"/>
          <p:nvPr/>
        </p:nvSpPr>
        <p:spPr>
          <a:xfrm>
            <a:off x="4716016" y="3356992"/>
            <a:ext cx="3240360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Г. Копьё</a:t>
            </a:r>
          </a:p>
          <a:p>
            <a:endParaRPr lang="ru-RU" sz="20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0638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213386" y="2492896"/>
            <a:ext cx="4824536" cy="138499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Правильный ответ!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Вы набрали 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16 000 баллов</a:t>
            </a:r>
            <a:endParaRPr lang="ru-RU" sz="28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3" name="Стрелка вправо 2">
            <a:hlinkClick r:id="rId2" action="ppaction://hlinksldjump"/>
          </p:cNvPr>
          <p:cNvSpPr/>
          <p:nvPr/>
        </p:nvSpPr>
        <p:spPr>
          <a:xfrm>
            <a:off x="7164288" y="5733256"/>
            <a:ext cx="1626480" cy="9467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857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475656" y="764704"/>
            <a:ext cx="6480720" cy="138499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defTabSz="457200">
              <a:defRPr/>
            </a:pPr>
            <a:r>
              <a:rPr lang="ru-RU" sz="2800" b="1" u="sng" dirty="0" smtClean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Вопрос 10</a:t>
            </a:r>
          </a:p>
          <a:p>
            <a:pPr algn="ctr" defTabSz="457200">
              <a:defRPr/>
            </a:pP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Какой предмет скрывал</a:t>
            </a:r>
          </a:p>
          <a:p>
            <a:pPr algn="ctr" defTabSz="457200">
              <a:defRPr/>
            </a:pP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 смерть Кощея?</a:t>
            </a:r>
            <a:endParaRPr lang="ru-RU" sz="2800" b="1" dirty="0">
              <a:solidFill>
                <a:schemeClr val="accent5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11" name="TextBox 10">
            <a:hlinkClick r:id="rId2" action="ppaction://hlinksldjump"/>
          </p:cNvPr>
          <p:cNvSpPr txBox="1"/>
          <p:nvPr/>
        </p:nvSpPr>
        <p:spPr>
          <a:xfrm>
            <a:off x="1475656" y="2492896"/>
            <a:ext cx="3096344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А. Ларец</a:t>
            </a:r>
          </a:p>
          <a:p>
            <a:endParaRPr lang="ru-RU" sz="20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16" name="TextBox 15">
            <a:hlinkClick r:id="rId2" action="ppaction://hlinksldjump"/>
          </p:cNvPr>
          <p:cNvSpPr txBox="1"/>
          <p:nvPr/>
        </p:nvSpPr>
        <p:spPr>
          <a:xfrm>
            <a:off x="4705916" y="2506498"/>
            <a:ext cx="3250460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Б. Сундук</a:t>
            </a:r>
          </a:p>
          <a:p>
            <a:endParaRPr lang="ru-RU" sz="20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18" name="TextBox 17">
            <a:hlinkClick r:id="rId2" action="ppaction://hlinksldjump"/>
          </p:cNvPr>
          <p:cNvSpPr txBox="1"/>
          <p:nvPr/>
        </p:nvSpPr>
        <p:spPr>
          <a:xfrm>
            <a:off x="1477064" y="3356992"/>
            <a:ext cx="3094936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tx1"/>
                </a:solidFill>
                <a:latin typeface="Georgia" panose="02040502050405020303" pitchFamily="18" charset="0"/>
              </a:rPr>
              <a:t>В</a:t>
            </a:r>
            <a:r>
              <a:rPr lang="ru-RU" sz="20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. Яйцо </a:t>
            </a:r>
          </a:p>
          <a:p>
            <a:endParaRPr lang="ru-RU" sz="20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19" name="TextBox 18">
            <a:hlinkClick r:id="rId3" action="ppaction://hlinksldjump"/>
          </p:cNvPr>
          <p:cNvSpPr txBox="1"/>
          <p:nvPr/>
        </p:nvSpPr>
        <p:spPr>
          <a:xfrm>
            <a:off x="4716016" y="3356992"/>
            <a:ext cx="3240360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Г. Игла</a:t>
            </a:r>
          </a:p>
          <a:p>
            <a:endParaRPr lang="ru-RU" sz="20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7643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069370" y="1616601"/>
            <a:ext cx="5166926" cy="353943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Правильный ответ!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Вы набрали 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32 000 баллов</a:t>
            </a:r>
          </a:p>
          <a:p>
            <a:pPr algn="ctr"/>
            <a:endParaRPr lang="ru-RU" sz="2800" b="1" dirty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ПОЗДРАВЛЯЕМ!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Вы получили несгораемую сумму баллов </a:t>
            </a:r>
            <a:endParaRPr lang="ru-RU" sz="28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3" name="Стрелка вправо 2">
            <a:hlinkClick r:id="rId2" action="ppaction://hlinksldjump"/>
          </p:cNvPr>
          <p:cNvSpPr/>
          <p:nvPr/>
        </p:nvSpPr>
        <p:spPr>
          <a:xfrm>
            <a:off x="7164288" y="5733256"/>
            <a:ext cx="1626480" cy="9467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3838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475656" y="548680"/>
            <a:ext cx="6480720" cy="181588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defTabSz="457200">
              <a:defRPr/>
            </a:pPr>
            <a:r>
              <a:rPr lang="ru-RU" sz="2800" b="1" u="sng" dirty="0" smtClean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Вопрос 11</a:t>
            </a:r>
          </a:p>
          <a:p>
            <a:pPr algn="ctr" defTabSz="457200">
              <a:defRPr/>
            </a:pP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Какой фрукт излечивал от болезней и продлевал жизнь сказочным героям?</a:t>
            </a:r>
            <a:endParaRPr lang="ru-RU" sz="2800" b="1" dirty="0">
              <a:solidFill>
                <a:schemeClr val="accent5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11" name="TextBox 10">
            <a:hlinkClick r:id="rId2" action="ppaction://hlinksldjump"/>
          </p:cNvPr>
          <p:cNvSpPr txBox="1"/>
          <p:nvPr/>
        </p:nvSpPr>
        <p:spPr>
          <a:xfrm>
            <a:off x="1475656" y="2492896"/>
            <a:ext cx="3096344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А. Апельсин здоровья</a:t>
            </a:r>
            <a:endParaRPr lang="ru-RU" sz="20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16" name="TextBox 15">
            <a:hlinkClick r:id="rId2" action="ppaction://hlinksldjump"/>
          </p:cNvPr>
          <p:cNvSpPr txBox="1"/>
          <p:nvPr/>
        </p:nvSpPr>
        <p:spPr>
          <a:xfrm>
            <a:off x="4705916" y="2506498"/>
            <a:ext cx="3250460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Б. Волшебный гранат</a:t>
            </a:r>
          </a:p>
          <a:p>
            <a:endParaRPr lang="ru-RU" sz="20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18" name="TextBox 17">
            <a:hlinkClick r:id="rId2" action="ppaction://hlinksldjump"/>
          </p:cNvPr>
          <p:cNvSpPr txBox="1"/>
          <p:nvPr/>
        </p:nvSpPr>
        <p:spPr>
          <a:xfrm>
            <a:off x="1477064" y="3356992"/>
            <a:ext cx="3094936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tx1"/>
                </a:solidFill>
                <a:latin typeface="Georgia" panose="02040502050405020303" pitchFamily="18" charset="0"/>
              </a:rPr>
              <a:t>В</a:t>
            </a:r>
            <a:r>
              <a:rPr lang="ru-RU" sz="20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. Груша-</a:t>
            </a:r>
            <a:r>
              <a:rPr lang="ru-RU" sz="2000" b="1" dirty="0" err="1" smtClean="0">
                <a:solidFill>
                  <a:schemeClr val="tx1"/>
                </a:solidFill>
                <a:latin typeface="Georgia" panose="02040502050405020303" pitchFamily="18" charset="0"/>
              </a:rPr>
              <a:t>неболейка</a:t>
            </a:r>
            <a:endParaRPr lang="ru-RU" sz="2000" b="1" dirty="0" smtClean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endParaRPr lang="ru-RU" sz="20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19" name="TextBox 18">
            <a:hlinkClick r:id="rId3" action="ppaction://hlinksldjump"/>
          </p:cNvPr>
          <p:cNvSpPr txBox="1"/>
          <p:nvPr/>
        </p:nvSpPr>
        <p:spPr>
          <a:xfrm>
            <a:off x="4716016" y="3356992"/>
            <a:ext cx="3240360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Г. </a:t>
            </a:r>
            <a:r>
              <a:rPr lang="ru-RU" sz="2000" b="1" dirty="0" err="1" smtClean="0">
                <a:solidFill>
                  <a:schemeClr val="tx1"/>
                </a:solidFill>
                <a:latin typeface="Georgia" panose="02040502050405020303" pitchFamily="18" charset="0"/>
              </a:rPr>
              <a:t>Молодильное</a:t>
            </a:r>
            <a:r>
              <a:rPr lang="ru-RU" sz="20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 яблоко</a:t>
            </a:r>
            <a:endParaRPr lang="ru-RU" sz="20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2819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213386" y="2492896"/>
            <a:ext cx="4824536" cy="138499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Правильный ответ!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Вы набрали 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64 000 баллов</a:t>
            </a:r>
            <a:endParaRPr lang="ru-RU" sz="28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3" name="Стрелка вправо 2">
            <a:hlinkClick r:id="rId2" action="ppaction://hlinksldjump"/>
          </p:cNvPr>
          <p:cNvSpPr/>
          <p:nvPr/>
        </p:nvSpPr>
        <p:spPr>
          <a:xfrm>
            <a:off x="7164288" y="5733256"/>
            <a:ext cx="1626480" cy="9467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662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475656" y="548680"/>
            <a:ext cx="6480720" cy="172354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defTabSz="457200">
              <a:defRPr/>
            </a:pPr>
            <a:r>
              <a:rPr lang="ru-RU" sz="2800" b="1" u="sng" dirty="0" smtClean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Вопрос 12</a:t>
            </a:r>
          </a:p>
          <a:p>
            <a:pPr algn="ctr" defTabSz="457200">
              <a:defRPr/>
            </a:pPr>
            <a:r>
              <a:rPr lang="ru-RU" sz="2600" b="1" dirty="0" smtClean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Какой волшебный предмет нужно было построить, чтоб в награду получить царскую дочь и царство?</a:t>
            </a:r>
            <a:endParaRPr lang="ru-RU" sz="2600" b="1" dirty="0">
              <a:solidFill>
                <a:schemeClr val="accent5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11" name="TextBox 10">
            <a:hlinkClick r:id="rId2" action="ppaction://hlinksldjump"/>
          </p:cNvPr>
          <p:cNvSpPr txBox="1"/>
          <p:nvPr/>
        </p:nvSpPr>
        <p:spPr>
          <a:xfrm>
            <a:off x="1475656" y="2492896"/>
            <a:ext cx="3096344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А. Летучий корабль</a:t>
            </a:r>
          </a:p>
          <a:p>
            <a:endParaRPr lang="ru-RU" sz="20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16" name="TextBox 15">
            <a:hlinkClick r:id="rId3" action="ppaction://hlinksldjump"/>
          </p:cNvPr>
          <p:cNvSpPr txBox="1"/>
          <p:nvPr/>
        </p:nvSpPr>
        <p:spPr>
          <a:xfrm>
            <a:off x="4705916" y="2506498"/>
            <a:ext cx="3250460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Б. Летающий шар</a:t>
            </a:r>
          </a:p>
          <a:p>
            <a:endParaRPr lang="ru-RU" sz="20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18" name="TextBox 17">
            <a:hlinkClick r:id="rId3" action="ppaction://hlinksldjump"/>
          </p:cNvPr>
          <p:cNvSpPr txBox="1"/>
          <p:nvPr/>
        </p:nvSpPr>
        <p:spPr>
          <a:xfrm>
            <a:off x="1477064" y="3356992"/>
            <a:ext cx="3094936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tx1"/>
                </a:solidFill>
                <a:latin typeface="Georgia" panose="02040502050405020303" pitchFamily="18" charset="0"/>
              </a:rPr>
              <a:t>В</a:t>
            </a:r>
            <a:r>
              <a:rPr lang="ru-RU" sz="20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. Волшебный ковёр</a:t>
            </a:r>
          </a:p>
          <a:p>
            <a:endParaRPr lang="ru-RU" sz="20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19" name="TextBox 18">
            <a:hlinkClick r:id="rId3" action="ppaction://hlinksldjump"/>
          </p:cNvPr>
          <p:cNvSpPr txBox="1"/>
          <p:nvPr/>
        </p:nvSpPr>
        <p:spPr>
          <a:xfrm>
            <a:off x="4716016" y="3356992"/>
            <a:ext cx="3240360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Г. Сказочный мост</a:t>
            </a:r>
          </a:p>
          <a:p>
            <a:endParaRPr lang="ru-RU" sz="20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6064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213386" y="2492896"/>
            <a:ext cx="4824536" cy="138499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Правильный ответ!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Вы набрали 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125 000 баллов</a:t>
            </a:r>
            <a:endParaRPr lang="ru-RU" sz="28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3" name="Стрелка вправо 2">
            <a:hlinkClick r:id="rId2" action="ppaction://hlinksldjump"/>
          </p:cNvPr>
          <p:cNvSpPr/>
          <p:nvPr/>
        </p:nvSpPr>
        <p:spPr>
          <a:xfrm>
            <a:off x="7164288" y="5733256"/>
            <a:ext cx="1626480" cy="9467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5243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475656" y="764704"/>
            <a:ext cx="6480720" cy="138499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defTabSz="457200">
              <a:defRPr/>
            </a:pPr>
            <a:r>
              <a:rPr lang="ru-RU" sz="2800" b="1" u="sng" dirty="0" smtClean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Вопрос 13</a:t>
            </a:r>
          </a:p>
          <a:p>
            <a:pPr algn="ctr" defTabSz="457200">
              <a:defRPr/>
            </a:pP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Какой волшебный предмет варил кашу без остановки?</a:t>
            </a:r>
            <a:endParaRPr lang="ru-RU" sz="2800" b="1" dirty="0">
              <a:solidFill>
                <a:schemeClr val="accent5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11" name="TextBox 10">
            <a:hlinkClick r:id="rId2" action="ppaction://hlinksldjump"/>
          </p:cNvPr>
          <p:cNvSpPr txBox="1"/>
          <p:nvPr/>
        </p:nvSpPr>
        <p:spPr>
          <a:xfrm>
            <a:off x="1475656" y="2492896"/>
            <a:ext cx="3096344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А. Кастрюля</a:t>
            </a:r>
          </a:p>
          <a:p>
            <a:endParaRPr lang="ru-RU" sz="20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16" name="TextBox 15">
            <a:hlinkClick r:id="rId3" action="ppaction://hlinksldjump"/>
          </p:cNvPr>
          <p:cNvSpPr txBox="1"/>
          <p:nvPr/>
        </p:nvSpPr>
        <p:spPr>
          <a:xfrm>
            <a:off x="4705916" y="2506498"/>
            <a:ext cx="3250460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Б. Горшочек</a:t>
            </a:r>
          </a:p>
          <a:p>
            <a:endParaRPr lang="ru-RU" sz="20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18" name="TextBox 17">
            <a:hlinkClick r:id="rId2" action="ppaction://hlinksldjump"/>
          </p:cNvPr>
          <p:cNvSpPr txBox="1"/>
          <p:nvPr/>
        </p:nvSpPr>
        <p:spPr>
          <a:xfrm>
            <a:off x="1477064" y="3356992"/>
            <a:ext cx="3094936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tx1"/>
                </a:solidFill>
                <a:latin typeface="Georgia" panose="02040502050405020303" pitchFamily="18" charset="0"/>
              </a:rPr>
              <a:t>В</a:t>
            </a:r>
            <a:r>
              <a:rPr lang="ru-RU" sz="20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. Лампа</a:t>
            </a:r>
          </a:p>
          <a:p>
            <a:endParaRPr lang="ru-RU" sz="20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19" name="TextBox 18">
            <a:hlinkClick r:id="rId2" action="ppaction://hlinksldjump"/>
          </p:cNvPr>
          <p:cNvSpPr txBox="1"/>
          <p:nvPr/>
        </p:nvSpPr>
        <p:spPr>
          <a:xfrm>
            <a:off x="4716016" y="3356992"/>
            <a:ext cx="3240360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Г. Печь</a:t>
            </a:r>
          </a:p>
          <a:p>
            <a:endParaRPr lang="ru-RU" sz="20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3981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31640" y="980728"/>
            <a:ext cx="648072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Правила игры</a:t>
            </a:r>
          </a:p>
          <a:p>
            <a:endParaRPr lang="ru-RU" sz="1200" b="1" dirty="0" smtClean="0">
              <a:latin typeface="Georgia" panose="02040502050405020303" pitchFamily="18" charset="0"/>
            </a:endParaRPr>
          </a:p>
          <a:p>
            <a:pPr algn="just"/>
            <a:r>
              <a:rPr lang="ru-RU" sz="2000" b="1" dirty="0">
                <a:latin typeface="Georgia" panose="02040502050405020303" pitchFamily="18" charset="0"/>
              </a:rPr>
              <a:t> </a:t>
            </a:r>
            <a:r>
              <a:rPr lang="ru-RU" sz="2000" b="1" dirty="0" smtClean="0">
                <a:latin typeface="Georgia" panose="02040502050405020303" pitchFamily="18" charset="0"/>
              </a:rPr>
              <a:t>   Игра содержит 3 уровня. Всего 15 вопросов. </a:t>
            </a:r>
          </a:p>
          <a:p>
            <a:pPr algn="just"/>
            <a:r>
              <a:rPr lang="ru-RU" sz="2000" b="1" dirty="0" smtClean="0">
                <a:latin typeface="Georgia" panose="02040502050405020303" pitchFamily="18" charset="0"/>
              </a:rPr>
              <a:t>Участник должен выбрать правильный ответ из предложенных вариантов, чтобы перейти к следующему вопросу. </a:t>
            </a:r>
          </a:p>
          <a:p>
            <a:pPr algn="just"/>
            <a:r>
              <a:rPr lang="ru-RU" sz="2000" b="1" dirty="0" smtClean="0">
                <a:latin typeface="Georgia" panose="02040502050405020303" pitchFamily="18" charset="0"/>
              </a:rPr>
              <a:t>    Каждый уровень содержит несгораемую сумму баллов. </a:t>
            </a:r>
          </a:p>
          <a:p>
            <a:pPr algn="just"/>
            <a:r>
              <a:rPr lang="ru-RU" sz="2000" b="1" dirty="0" smtClean="0">
                <a:latin typeface="Georgia" panose="02040502050405020303" pitchFamily="18" charset="0"/>
              </a:rPr>
              <a:t>    При неправильном выборе ответа – игра начинается сначала. </a:t>
            </a:r>
          </a:p>
          <a:p>
            <a:pPr algn="ctr"/>
            <a:endParaRPr lang="ru-RU" sz="2000" b="1" dirty="0" smtClean="0">
              <a:solidFill>
                <a:schemeClr val="accent5">
                  <a:lumMod val="50000"/>
                </a:schemeClr>
              </a:solidFill>
              <a:latin typeface="Georgia" panose="02040502050405020303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Желаем всем успеха!</a:t>
            </a:r>
          </a:p>
          <a:p>
            <a:pPr algn="just"/>
            <a:r>
              <a:rPr lang="ru-RU" sz="2000" b="1" dirty="0" smtClean="0">
                <a:latin typeface="Georgia" panose="02040502050405020303" pitchFamily="18" charset="0"/>
              </a:rPr>
              <a:t>    </a:t>
            </a:r>
            <a:r>
              <a:rPr lang="en-US" sz="2000" b="1" dirty="0" smtClean="0">
                <a:latin typeface="Georgia" panose="02040502050405020303" pitchFamily="18" charset="0"/>
              </a:rPr>
              <a:t>		</a:t>
            </a:r>
            <a:endParaRPr lang="ru-RU" sz="2000" b="1" dirty="0" smtClean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7504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213386" y="2492896"/>
            <a:ext cx="4824536" cy="138499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Правильный ответ!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Вы набрали 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250 000 баллов</a:t>
            </a:r>
            <a:endParaRPr lang="ru-RU" sz="28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3" name="Стрелка вправо 2">
            <a:hlinkClick r:id="rId2" action="ppaction://hlinksldjump"/>
          </p:cNvPr>
          <p:cNvSpPr/>
          <p:nvPr/>
        </p:nvSpPr>
        <p:spPr>
          <a:xfrm>
            <a:off x="7164288" y="5733256"/>
            <a:ext cx="1626480" cy="9467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8169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475656" y="548680"/>
            <a:ext cx="6480720" cy="181588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defTabSz="457200">
              <a:defRPr/>
            </a:pPr>
            <a:r>
              <a:rPr lang="ru-RU" sz="2800" b="1" u="sng" dirty="0" smtClean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Вопрос 14</a:t>
            </a:r>
          </a:p>
          <a:p>
            <a:pPr algn="ctr" defTabSz="457200">
              <a:defRPr/>
            </a:pP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Под </a:t>
            </a:r>
            <a:r>
              <a:rPr lang="ru-RU" sz="2800" b="1" dirty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звуки какого сказочного инструмента ноги сами </a:t>
            </a:r>
            <a:endParaRPr lang="ru-RU" sz="2800" b="1" dirty="0" smtClean="0">
              <a:solidFill>
                <a:schemeClr val="accent5">
                  <a:lumMod val="50000"/>
                </a:schemeClr>
              </a:solidFill>
              <a:latin typeface="Georgia" panose="02040502050405020303" pitchFamily="18" charset="0"/>
            </a:endParaRPr>
          </a:p>
          <a:p>
            <a:pPr algn="ctr" defTabSz="457200">
              <a:defRPr/>
            </a:pP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бросались </a:t>
            </a:r>
            <a:r>
              <a:rPr lang="ru-RU" sz="2800" b="1" dirty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в пляс?</a:t>
            </a:r>
          </a:p>
        </p:txBody>
      </p:sp>
      <p:sp>
        <p:nvSpPr>
          <p:cNvPr id="11" name="TextBox 10">
            <a:hlinkClick r:id="rId2" action="ppaction://hlinksldjump"/>
          </p:cNvPr>
          <p:cNvSpPr txBox="1"/>
          <p:nvPr/>
        </p:nvSpPr>
        <p:spPr>
          <a:xfrm>
            <a:off x="1475656" y="2492896"/>
            <a:ext cx="3096344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А. Гусли-</a:t>
            </a:r>
            <a:r>
              <a:rPr lang="ru-RU" sz="2000" b="1" dirty="0" err="1" smtClean="0">
                <a:solidFill>
                  <a:schemeClr val="tx1"/>
                </a:solidFill>
                <a:latin typeface="Georgia" panose="02040502050405020303" pitchFamily="18" charset="0"/>
              </a:rPr>
              <a:t>самогуды</a:t>
            </a:r>
            <a:endParaRPr lang="ru-RU" sz="2000" b="1" dirty="0" smtClean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endParaRPr lang="ru-RU" sz="20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16" name="TextBox 15">
            <a:hlinkClick r:id="rId3" action="ppaction://hlinksldjump"/>
          </p:cNvPr>
          <p:cNvSpPr txBox="1"/>
          <p:nvPr/>
        </p:nvSpPr>
        <p:spPr>
          <a:xfrm>
            <a:off x="4705916" y="2506498"/>
            <a:ext cx="3250460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Б. Плясовая гармонь</a:t>
            </a:r>
          </a:p>
          <a:p>
            <a:endParaRPr lang="ru-RU" sz="20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18" name="TextBox 17">
            <a:hlinkClick r:id="rId3" action="ppaction://hlinksldjump"/>
          </p:cNvPr>
          <p:cNvSpPr txBox="1"/>
          <p:nvPr/>
        </p:nvSpPr>
        <p:spPr>
          <a:xfrm>
            <a:off x="1477064" y="3356992"/>
            <a:ext cx="3094936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tx1"/>
                </a:solidFill>
                <a:latin typeface="Georgia" panose="02040502050405020303" pitchFamily="18" charset="0"/>
              </a:rPr>
              <a:t>В</a:t>
            </a:r>
            <a:r>
              <a:rPr lang="ru-RU" sz="20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. Балалайка-</a:t>
            </a:r>
            <a:r>
              <a:rPr lang="ru-RU" sz="2000" b="1" dirty="0" err="1" smtClean="0">
                <a:solidFill>
                  <a:schemeClr val="tx1"/>
                </a:solidFill>
                <a:latin typeface="Georgia" panose="02040502050405020303" pitchFamily="18" charset="0"/>
              </a:rPr>
              <a:t>самоиграйка</a:t>
            </a:r>
            <a:endParaRPr lang="ru-RU" sz="20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19" name="TextBox 18">
            <a:hlinkClick r:id="rId3" action="ppaction://hlinksldjump"/>
          </p:cNvPr>
          <p:cNvSpPr txBox="1"/>
          <p:nvPr/>
        </p:nvSpPr>
        <p:spPr>
          <a:xfrm>
            <a:off x="4716016" y="3356992"/>
            <a:ext cx="3240360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Г. Волшебная флейта</a:t>
            </a:r>
          </a:p>
          <a:p>
            <a:endParaRPr lang="ru-RU" sz="20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0673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213386" y="2492896"/>
            <a:ext cx="4824536" cy="138499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Правильный ответ!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Вы набрали 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500 000 баллов</a:t>
            </a:r>
            <a:endParaRPr lang="ru-RU" sz="28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3" name="Стрелка вправо 2">
            <a:hlinkClick r:id="rId2" action="ppaction://hlinksldjump"/>
          </p:cNvPr>
          <p:cNvSpPr/>
          <p:nvPr/>
        </p:nvSpPr>
        <p:spPr>
          <a:xfrm>
            <a:off x="7164288" y="5733256"/>
            <a:ext cx="1626480" cy="9467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0722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475656" y="548680"/>
            <a:ext cx="6480720" cy="163121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defTabSz="457200">
              <a:defRPr/>
            </a:pPr>
            <a:r>
              <a:rPr lang="ru-RU" sz="2800" b="1" u="sng" dirty="0" smtClean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Вопрос 15</a:t>
            </a:r>
          </a:p>
          <a:p>
            <a:pPr algn="ctr" defTabSz="457200">
              <a:defRPr/>
            </a:pP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Какое ювелирное украшение </a:t>
            </a:r>
            <a:r>
              <a:rPr lang="ru-RU" sz="2400" b="1" dirty="0" err="1" smtClean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обла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-дало волшебной силой перемещать предметы на дальние расстояния?</a:t>
            </a:r>
            <a:endParaRPr lang="ru-RU" sz="2400" b="1" dirty="0">
              <a:solidFill>
                <a:schemeClr val="accent5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11" name="TextBox 10">
            <a:hlinkClick r:id="rId2" action="ppaction://hlinksldjump"/>
          </p:cNvPr>
          <p:cNvSpPr txBox="1"/>
          <p:nvPr/>
        </p:nvSpPr>
        <p:spPr>
          <a:xfrm>
            <a:off x="1475656" y="2492896"/>
            <a:ext cx="3096344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А. Серьги</a:t>
            </a:r>
          </a:p>
          <a:p>
            <a:endParaRPr lang="ru-RU" sz="20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16" name="TextBox 15">
            <a:hlinkClick r:id="rId3" action="ppaction://hlinksldjump"/>
          </p:cNvPr>
          <p:cNvSpPr txBox="1"/>
          <p:nvPr/>
        </p:nvSpPr>
        <p:spPr>
          <a:xfrm>
            <a:off x="4705916" y="2506498"/>
            <a:ext cx="3250460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Б. Кольцо</a:t>
            </a:r>
          </a:p>
          <a:p>
            <a:endParaRPr lang="ru-RU" sz="20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18" name="TextBox 17">
            <a:hlinkClick r:id="rId2" action="ppaction://hlinksldjump"/>
          </p:cNvPr>
          <p:cNvSpPr txBox="1"/>
          <p:nvPr/>
        </p:nvSpPr>
        <p:spPr>
          <a:xfrm>
            <a:off x="1477064" y="3356992"/>
            <a:ext cx="3094936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tx1"/>
                </a:solidFill>
                <a:latin typeface="Georgia" panose="02040502050405020303" pitchFamily="18" charset="0"/>
              </a:rPr>
              <a:t>В</a:t>
            </a:r>
            <a:r>
              <a:rPr lang="ru-RU" sz="20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. Браслет</a:t>
            </a:r>
          </a:p>
          <a:p>
            <a:endParaRPr lang="ru-RU" sz="20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19" name="TextBox 18">
            <a:hlinkClick r:id="rId2" action="ppaction://hlinksldjump"/>
          </p:cNvPr>
          <p:cNvSpPr txBox="1"/>
          <p:nvPr/>
        </p:nvSpPr>
        <p:spPr>
          <a:xfrm>
            <a:off x="4716016" y="3356992"/>
            <a:ext cx="3240360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Г. Колье</a:t>
            </a:r>
          </a:p>
          <a:p>
            <a:endParaRPr lang="ru-RU" sz="20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7609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413456" y="1412776"/>
            <a:ext cx="6408712" cy="310854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ПОБЕДА!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Вы получили 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1 000 000 баллов, 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ответив правильно на 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15 вопросов. 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Ваш уровень знаний  сказок 100%</a:t>
            </a:r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7164288" y="5733256"/>
            <a:ext cx="1626480" cy="9467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5878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403648" y="1616601"/>
            <a:ext cx="6408712" cy="181588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ПОЗДРАВЛЯЕМ!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Вы получили 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несгораемую сумму 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1 000 баллов </a:t>
            </a:r>
            <a:endParaRPr lang="ru-RU" sz="28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3" name="Стрелка вправо 2"/>
          <p:cNvSpPr/>
          <p:nvPr/>
        </p:nvSpPr>
        <p:spPr>
          <a:xfrm>
            <a:off x="7164288" y="5733256"/>
            <a:ext cx="1626480" cy="9467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2841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403648" y="1616601"/>
            <a:ext cx="6408712" cy="181588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ПОЗДРАВЛЯЕМ!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Вы получили 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несгораемую сумму 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32 000 баллов </a:t>
            </a:r>
            <a:endParaRPr lang="ru-RU" sz="28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3" name="Стрелка вправо 2"/>
          <p:cNvSpPr/>
          <p:nvPr/>
        </p:nvSpPr>
        <p:spPr>
          <a:xfrm>
            <a:off x="7164288" y="5733256"/>
            <a:ext cx="1626480" cy="9467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9712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226690" y="1844824"/>
            <a:ext cx="4824536" cy="1815882"/>
          </a:xfrm>
          <a:prstGeom prst="rect">
            <a:avLst/>
          </a:prstGeom>
          <a:solidFill>
            <a:srgbClr val="FF0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Неверный ответ !</a:t>
            </a:r>
          </a:p>
          <a:p>
            <a:pPr algn="ctr"/>
            <a:endParaRPr lang="ru-RU" sz="2800" b="1" dirty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Ваши балы сгорели!</a:t>
            </a:r>
          </a:p>
          <a:p>
            <a:pPr algn="ctr"/>
            <a:endParaRPr lang="ru-RU" sz="28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2" name="Выгнутая влево стрелка 1">
            <a:hlinkClick r:id="rId2" action="ppaction://hlinksldjump"/>
          </p:cNvPr>
          <p:cNvSpPr/>
          <p:nvPr/>
        </p:nvSpPr>
        <p:spPr>
          <a:xfrm>
            <a:off x="3954882" y="4293096"/>
            <a:ext cx="1368152" cy="1584176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1052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069370" y="1616601"/>
            <a:ext cx="5166926" cy="310854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ПОБЕДА!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Вы получили !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1 000 баллов,</a:t>
            </a:r>
            <a:endParaRPr lang="ru-RU" sz="2800" b="1" dirty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ответив правильно на 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5 вопросов. 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Ваш уровень знаний  сказок 33%</a:t>
            </a:r>
          </a:p>
        </p:txBody>
      </p:sp>
      <p:sp>
        <p:nvSpPr>
          <p:cNvPr id="3" name="Стрелка вправо 2">
            <a:hlinkClick r:id="rId2" action="ppaction://hlinksldjump"/>
          </p:cNvPr>
          <p:cNvSpPr/>
          <p:nvPr/>
        </p:nvSpPr>
        <p:spPr>
          <a:xfrm>
            <a:off x="7164288" y="5733256"/>
            <a:ext cx="1626480" cy="9467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7327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069370" y="1616601"/>
            <a:ext cx="5166926" cy="310854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ПОБЕДА!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Вы получили !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32 000 баллов,</a:t>
            </a:r>
            <a:endParaRPr lang="ru-RU" sz="2800" b="1" dirty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ответив правильно на 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10 вопросов. 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Ваш уровень знаний  сказок 66%</a:t>
            </a:r>
          </a:p>
        </p:txBody>
      </p:sp>
      <p:sp>
        <p:nvSpPr>
          <p:cNvPr id="3" name="Стрелка вправо 2">
            <a:hlinkClick r:id="rId2" action="ppaction://hlinksldjump"/>
          </p:cNvPr>
          <p:cNvSpPr/>
          <p:nvPr/>
        </p:nvSpPr>
        <p:spPr>
          <a:xfrm>
            <a:off x="7164288" y="5733256"/>
            <a:ext cx="1626480" cy="9467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7584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трелка вправо 3"/>
          <p:cNvSpPr/>
          <p:nvPr/>
        </p:nvSpPr>
        <p:spPr>
          <a:xfrm>
            <a:off x="1331640" y="1903476"/>
            <a:ext cx="978408" cy="484632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764703"/>
            <a:ext cx="741682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Условные обозначения</a:t>
            </a:r>
          </a:p>
          <a:p>
            <a:pPr lvl="0" algn="ctr"/>
            <a:endParaRPr lang="ru-RU" sz="2000" b="1" dirty="0">
              <a:solidFill>
                <a:prstClr val="black"/>
              </a:solidFill>
              <a:latin typeface="Georgia" panose="02040502050405020303" pitchFamily="18" charset="0"/>
            </a:endParaRPr>
          </a:p>
          <a:p>
            <a:pPr lvl="0" algn="just"/>
            <a:r>
              <a:rPr lang="ru-RU" sz="2000" b="1" dirty="0">
                <a:solidFill>
                  <a:prstClr val="black"/>
                </a:solidFill>
                <a:latin typeface="Georgia" panose="02040502050405020303" pitchFamily="18" charset="0"/>
              </a:rPr>
              <a:t>     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411760" y="1903476"/>
            <a:ext cx="47525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prstClr val="black"/>
                </a:solidFill>
                <a:latin typeface="Georgia" panose="02040502050405020303" pitchFamily="18" charset="0"/>
              </a:rPr>
              <a:t>Означает переход к следующему слайду с вопросом</a:t>
            </a:r>
            <a:endParaRPr lang="ru-RU" sz="2000" dirty="0"/>
          </a:p>
        </p:txBody>
      </p:sp>
      <p:sp>
        <p:nvSpPr>
          <p:cNvPr id="7" name="Выгнутая влево стрелка 6"/>
          <p:cNvSpPr/>
          <p:nvPr/>
        </p:nvSpPr>
        <p:spPr>
          <a:xfrm>
            <a:off x="1332230" y="3068960"/>
            <a:ext cx="914952" cy="1008112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466020" y="3249850"/>
            <a:ext cx="484228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prstClr val="black"/>
                </a:solidFill>
                <a:latin typeface="Georgia" panose="02040502050405020303" pitchFamily="18" charset="0"/>
              </a:rPr>
              <a:t>Означает переход к началу игры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316623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226690" y="1844824"/>
            <a:ext cx="4824536" cy="1815882"/>
          </a:xfrm>
          <a:prstGeom prst="rect">
            <a:avLst/>
          </a:prstGeom>
          <a:solidFill>
            <a:srgbClr val="FF0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Неверный ответ !</a:t>
            </a:r>
          </a:p>
          <a:p>
            <a:pPr algn="ctr"/>
            <a:endParaRPr lang="ru-RU" sz="2800" b="1" dirty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Ваши балы сгорели!</a:t>
            </a:r>
          </a:p>
          <a:p>
            <a:pPr algn="ctr"/>
            <a:endParaRPr lang="ru-RU" sz="28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2" name="Выгнутая влево стрелка 1">
            <a:hlinkClick r:id="rId2" action="ppaction://hlinksldjump"/>
          </p:cNvPr>
          <p:cNvSpPr/>
          <p:nvPr/>
        </p:nvSpPr>
        <p:spPr>
          <a:xfrm>
            <a:off x="3954882" y="4293096"/>
            <a:ext cx="1368152" cy="1584176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279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226690" y="1844824"/>
            <a:ext cx="4824536" cy="1815882"/>
          </a:xfrm>
          <a:prstGeom prst="rect">
            <a:avLst/>
          </a:prstGeom>
          <a:solidFill>
            <a:srgbClr val="FF0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Неверный ответ !</a:t>
            </a:r>
          </a:p>
          <a:p>
            <a:pPr algn="ctr"/>
            <a:endParaRPr lang="ru-RU" sz="2800" b="1" dirty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Ваши балы сгорели!</a:t>
            </a:r>
          </a:p>
          <a:p>
            <a:pPr algn="ctr"/>
            <a:endParaRPr lang="ru-RU" sz="28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2" name="Выгнутая влево стрелка 1">
            <a:hlinkClick r:id="rId2" action="ppaction://hlinksldjump"/>
          </p:cNvPr>
          <p:cNvSpPr/>
          <p:nvPr/>
        </p:nvSpPr>
        <p:spPr>
          <a:xfrm>
            <a:off x="3954882" y="4293096"/>
            <a:ext cx="1368152" cy="1584176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5184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226690" y="1844824"/>
            <a:ext cx="4824536" cy="1815882"/>
          </a:xfrm>
          <a:prstGeom prst="rect">
            <a:avLst/>
          </a:prstGeom>
          <a:solidFill>
            <a:srgbClr val="FF0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Неверный ответ !</a:t>
            </a:r>
          </a:p>
          <a:p>
            <a:pPr algn="ctr"/>
            <a:endParaRPr lang="ru-RU" sz="2800" b="1" dirty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Ваши балы сгорели!</a:t>
            </a:r>
          </a:p>
          <a:p>
            <a:pPr algn="ctr"/>
            <a:endParaRPr lang="ru-RU" sz="28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2" name="Выгнутая влево стрелка 1">
            <a:hlinkClick r:id="rId2" action="ppaction://hlinksldjump"/>
          </p:cNvPr>
          <p:cNvSpPr/>
          <p:nvPr/>
        </p:nvSpPr>
        <p:spPr>
          <a:xfrm>
            <a:off x="3954882" y="4293096"/>
            <a:ext cx="1368152" cy="1584176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6496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97346"/>
            <a:ext cx="8640960" cy="62324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900" b="1" dirty="0" smtClean="0"/>
              <a:t>Муниципальное бюджетное учреждение культуры </a:t>
            </a:r>
          </a:p>
          <a:p>
            <a:pPr algn="ctr"/>
            <a:r>
              <a:rPr lang="ru-RU" sz="1900" b="1" dirty="0" smtClean="0"/>
              <a:t>муниципального образования Павловский район</a:t>
            </a:r>
          </a:p>
          <a:p>
            <a:pPr algn="ctr"/>
            <a:r>
              <a:rPr lang="ru-RU" sz="1900" b="1" dirty="0" smtClean="0"/>
              <a:t>«Межпоселенческая библиотека»</a:t>
            </a:r>
          </a:p>
          <a:p>
            <a:pPr algn="ctr"/>
            <a:endParaRPr lang="ru-RU" sz="1900" b="1" dirty="0" smtClean="0"/>
          </a:p>
          <a:p>
            <a:pPr algn="ctr"/>
            <a:endParaRPr lang="ru-RU" sz="1900" b="1" dirty="0" smtClean="0"/>
          </a:p>
          <a:p>
            <a:pPr algn="ctr"/>
            <a:endParaRPr lang="ru-RU" sz="1900" b="1" dirty="0" smtClean="0"/>
          </a:p>
          <a:p>
            <a:pPr algn="ctr"/>
            <a:endParaRPr lang="ru-RU" sz="1900" b="1" dirty="0" smtClean="0"/>
          </a:p>
          <a:p>
            <a:pPr algn="ctr"/>
            <a:endParaRPr lang="ru-RU" sz="1900" b="1" dirty="0" smtClean="0"/>
          </a:p>
          <a:p>
            <a:pPr algn="ctr"/>
            <a:r>
              <a:rPr lang="ru-RU" sz="1900" b="1" dirty="0" smtClean="0"/>
              <a:t>Создатель интерактивной презентации </a:t>
            </a:r>
          </a:p>
          <a:p>
            <a:pPr algn="ctr"/>
            <a:r>
              <a:rPr lang="ru-RU" sz="1900" b="1" dirty="0" smtClean="0"/>
              <a:t>«Волшебные предметы» :</a:t>
            </a:r>
          </a:p>
          <a:p>
            <a:pPr algn="ctr"/>
            <a:r>
              <a:rPr lang="ru-RU" sz="1900" b="1" dirty="0" smtClean="0"/>
              <a:t>библиограф МБУК МО ПР </a:t>
            </a:r>
          </a:p>
          <a:p>
            <a:pPr algn="ctr"/>
            <a:r>
              <a:rPr lang="ru-RU" sz="1900" b="1" dirty="0" smtClean="0"/>
              <a:t>«Межпоселенческая библиотека»</a:t>
            </a:r>
          </a:p>
          <a:p>
            <a:pPr algn="ctr"/>
            <a:r>
              <a:rPr lang="ru-RU" sz="1900" b="1" dirty="0" smtClean="0"/>
              <a:t>Старикова Ю.М.</a:t>
            </a:r>
          </a:p>
          <a:p>
            <a:pPr algn="ctr"/>
            <a:endParaRPr lang="ru-RU" sz="1900" b="1" dirty="0" smtClean="0"/>
          </a:p>
          <a:p>
            <a:pPr algn="ctr"/>
            <a:endParaRPr lang="ru-RU" sz="1900" b="1" dirty="0" smtClean="0"/>
          </a:p>
          <a:p>
            <a:pPr algn="ctr"/>
            <a:endParaRPr lang="ru-RU" sz="1900" b="1" dirty="0" smtClean="0"/>
          </a:p>
          <a:p>
            <a:pPr algn="ctr"/>
            <a:endParaRPr lang="ru-RU" sz="1900" b="1" dirty="0" smtClean="0"/>
          </a:p>
          <a:p>
            <a:pPr algn="ctr"/>
            <a:endParaRPr lang="ru-RU" sz="1900" b="1" dirty="0" smtClean="0"/>
          </a:p>
          <a:p>
            <a:pPr algn="ctr"/>
            <a:endParaRPr lang="ru-RU" sz="1900" b="1" dirty="0" smtClean="0"/>
          </a:p>
          <a:p>
            <a:pPr algn="ctr"/>
            <a:r>
              <a:rPr lang="ru-RU" sz="1900" b="1" dirty="0" smtClean="0"/>
              <a:t>ст. Павловская,</a:t>
            </a:r>
          </a:p>
          <a:p>
            <a:pPr algn="ctr"/>
            <a:r>
              <a:rPr lang="ru-RU" sz="1900" b="1" dirty="0" smtClean="0"/>
              <a:t>2020 г.</a:t>
            </a:r>
            <a:endParaRPr lang="ru-RU" sz="1900" b="1" dirty="0"/>
          </a:p>
        </p:txBody>
      </p:sp>
    </p:spTree>
    <p:extLst>
      <p:ext uri="{BB962C8B-B14F-4D97-AF65-F5344CB8AC3E}">
        <p14:creationId xmlns:p14="http://schemas.microsoft.com/office/powerpoint/2010/main" val="2113743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475656" y="764704"/>
            <a:ext cx="6480720" cy="138499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defTabSz="457200">
              <a:defRPr/>
            </a:pPr>
            <a:r>
              <a:rPr lang="ru-RU" sz="2800" b="1" u="sng" dirty="0" smtClean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Вопрос 1</a:t>
            </a:r>
          </a:p>
          <a:p>
            <a:pPr algn="ctr" defTabSz="457200">
              <a:defRPr/>
            </a:pP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Какой волшебный предмет Бабы Яги указывал дорогу?</a:t>
            </a:r>
            <a:endParaRPr lang="ru-RU" sz="2800" b="1" dirty="0">
              <a:solidFill>
                <a:schemeClr val="accent5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11" name="TextBox 10">
            <a:hlinkClick r:id="rId2" action="ppaction://hlinksldjump"/>
          </p:cNvPr>
          <p:cNvSpPr txBox="1"/>
          <p:nvPr/>
        </p:nvSpPr>
        <p:spPr>
          <a:xfrm>
            <a:off x="1475656" y="2492896"/>
            <a:ext cx="3096344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А. Мячик </a:t>
            </a:r>
          </a:p>
          <a:p>
            <a:endParaRPr lang="ru-RU" sz="20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16" name="TextBox 15">
            <a:hlinkClick r:id="rId3" action="ppaction://hlinksldjump"/>
          </p:cNvPr>
          <p:cNvSpPr txBox="1"/>
          <p:nvPr/>
        </p:nvSpPr>
        <p:spPr>
          <a:xfrm>
            <a:off x="4705916" y="2506498"/>
            <a:ext cx="3250460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Б. Клубок</a:t>
            </a:r>
          </a:p>
          <a:p>
            <a:endParaRPr lang="ru-RU" sz="20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18" name="TextBox 17">
            <a:hlinkClick r:id="rId2" action="ppaction://hlinksldjump"/>
          </p:cNvPr>
          <p:cNvSpPr txBox="1"/>
          <p:nvPr/>
        </p:nvSpPr>
        <p:spPr>
          <a:xfrm>
            <a:off x="1477064" y="3356992"/>
            <a:ext cx="3094936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tx1"/>
                </a:solidFill>
                <a:latin typeface="Georgia" panose="02040502050405020303" pitchFamily="18" charset="0"/>
              </a:rPr>
              <a:t>В</a:t>
            </a:r>
            <a:r>
              <a:rPr lang="ru-RU" sz="20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. Компас</a:t>
            </a:r>
          </a:p>
          <a:p>
            <a:endParaRPr lang="ru-RU" sz="20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19" name="TextBox 18">
            <a:hlinkClick r:id="rId2" action="ppaction://hlinksldjump"/>
          </p:cNvPr>
          <p:cNvSpPr txBox="1"/>
          <p:nvPr/>
        </p:nvSpPr>
        <p:spPr>
          <a:xfrm>
            <a:off x="4716016" y="3356992"/>
            <a:ext cx="3240360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Г. Шарик</a:t>
            </a:r>
          </a:p>
          <a:p>
            <a:endParaRPr lang="ru-RU" sz="20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4158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213386" y="2492896"/>
            <a:ext cx="4824536" cy="138499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Правильный ответ!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Вы набрали 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100 баллов</a:t>
            </a:r>
            <a:endParaRPr lang="ru-RU" sz="28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3" name="Стрелка вправо 2">
            <a:hlinkClick r:id="rId2" action="ppaction://hlinksldjump"/>
          </p:cNvPr>
          <p:cNvSpPr/>
          <p:nvPr/>
        </p:nvSpPr>
        <p:spPr>
          <a:xfrm>
            <a:off x="7164288" y="5733256"/>
            <a:ext cx="1626480" cy="9467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070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475656" y="764704"/>
            <a:ext cx="6480720" cy="138499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defTabSz="457200">
              <a:defRPr/>
            </a:pPr>
            <a:r>
              <a:rPr lang="ru-RU" sz="2800" b="1" u="sng" dirty="0" smtClean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Вопрос 2</a:t>
            </a:r>
          </a:p>
          <a:p>
            <a:pPr algn="ctr" defTabSz="457200">
              <a:defRPr/>
            </a:pP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На каком транспортном средстве передвигался Емеля?</a:t>
            </a:r>
            <a:endParaRPr lang="ru-RU" sz="2800" b="1" dirty="0">
              <a:solidFill>
                <a:schemeClr val="accent5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11" name="TextBox 10">
            <a:hlinkClick r:id="rId2" action="ppaction://hlinksldjump"/>
          </p:cNvPr>
          <p:cNvSpPr txBox="1"/>
          <p:nvPr/>
        </p:nvSpPr>
        <p:spPr>
          <a:xfrm>
            <a:off x="1475656" y="2492896"/>
            <a:ext cx="3096344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А. Печь</a:t>
            </a:r>
          </a:p>
          <a:p>
            <a:endParaRPr lang="ru-RU" sz="20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16" name="TextBox 15">
            <a:hlinkClick r:id="rId3" action="ppaction://hlinksldjump"/>
          </p:cNvPr>
          <p:cNvSpPr txBox="1"/>
          <p:nvPr/>
        </p:nvSpPr>
        <p:spPr>
          <a:xfrm>
            <a:off x="4705916" y="2506498"/>
            <a:ext cx="3250460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Б. </a:t>
            </a:r>
            <a:r>
              <a:rPr lang="ru-RU" sz="2000" b="1" dirty="0">
                <a:solidFill>
                  <a:schemeClr val="tx1"/>
                </a:solidFill>
                <a:latin typeface="Georgia" panose="02040502050405020303" pitchFamily="18" charset="0"/>
              </a:rPr>
              <a:t>С</a:t>
            </a:r>
            <a:r>
              <a:rPr lang="ru-RU" sz="20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амолёт</a:t>
            </a:r>
          </a:p>
          <a:p>
            <a:endParaRPr lang="ru-RU" sz="20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18" name="TextBox 17">
            <a:hlinkClick r:id="rId3" action="ppaction://hlinksldjump"/>
          </p:cNvPr>
          <p:cNvSpPr txBox="1"/>
          <p:nvPr/>
        </p:nvSpPr>
        <p:spPr>
          <a:xfrm>
            <a:off x="1477064" y="3356992"/>
            <a:ext cx="3094936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tx1"/>
                </a:solidFill>
                <a:latin typeface="Georgia" panose="02040502050405020303" pitchFamily="18" charset="0"/>
              </a:rPr>
              <a:t>В</a:t>
            </a:r>
            <a:r>
              <a:rPr lang="ru-RU" sz="20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.  Машина</a:t>
            </a:r>
          </a:p>
          <a:p>
            <a:endParaRPr lang="ru-RU" sz="20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19" name="TextBox 18">
            <a:hlinkClick r:id="rId3" action="ppaction://hlinksldjump"/>
          </p:cNvPr>
          <p:cNvSpPr txBox="1"/>
          <p:nvPr/>
        </p:nvSpPr>
        <p:spPr>
          <a:xfrm>
            <a:off x="4716016" y="3356992"/>
            <a:ext cx="3240360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Г. Сани</a:t>
            </a:r>
          </a:p>
          <a:p>
            <a:endParaRPr lang="ru-RU" sz="20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7546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213386" y="2492896"/>
            <a:ext cx="4824536" cy="138499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Правильный ответ!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Вы набрали 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200 баллов</a:t>
            </a:r>
            <a:endParaRPr lang="ru-RU" sz="28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3" name="Стрелка вправо 2">
            <a:hlinkClick r:id="rId2" action="ppaction://hlinksldjump"/>
          </p:cNvPr>
          <p:cNvSpPr/>
          <p:nvPr/>
        </p:nvSpPr>
        <p:spPr>
          <a:xfrm>
            <a:off x="7164288" y="5733256"/>
            <a:ext cx="1626480" cy="9467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884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465556" y="620688"/>
            <a:ext cx="6480720" cy="181588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defTabSz="457200">
              <a:defRPr/>
            </a:pPr>
            <a:r>
              <a:rPr lang="ru-RU" sz="2800" b="1" u="sng" dirty="0" smtClean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Вопрос 3</a:t>
            </a:r>
          </a:p>
          <a:p>
            <a:pPr algn="ctr" defTabSz="457200">
              <a:defRPr/>
            </a:pP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Какой предмет из сказки может украсить стол, накормить и напоить гостей?</a:t>
            </a:r>
            <a:endParaRPr lang="ru-RU" sz="2800" b="1" dirty="0">
              <a:solidFill>
                <a:schemeClr val="accent5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11" name="TextBox 10">
            <a:hlinkClick r:id="rId2" action="ppaction://hlinksldjump"/>
          </p:cNvPr>
          <p:cNvSpPr txBox="1"/>
          <p:nvPr/>
        </p:nvSpPr>
        <p:spPr>
          <a:xfrm>
            <a:off x="1475656" y="2492896"/>
            <a:ext cx="3096344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А. Ваза-</a:t>
            </a:r>
            <a:r>
              <a:rPr lang="ru-RU" sz="2000" b="1" dirty="0" err="1" smtClean="0">
                <a:solidFill>
                  <a:schemeClr val="tx1"/>
                </a:solidFill>
                <a:latin typeface="Georgia" panose="02040502050405020303" pitchFamily="18" charset="0"/>
              </a:rPr>
              <a:t>наливайка</a:t>
            </a:r>
            <a:endParaRPr lang="ru-RU" sz="2000" b="1" dirty="0" smtClean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endParaRPr lang="ru-RU" sz="20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16" name="TextBox 15">
            <a:hlinkClick r:id="rId2" action="ppaction://hlinksldjump"/>
          </p:cNvPr>
          <p:cNvSpPr txBox="1"/>
          <p:nvPr/>
        </p:nvSpPr>
        <p:spPr>
          <a:xfrm>
            <a:off x="4705916" y="2506498"/>
            <a:ext cx="3250460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Б. </a:t>
            </a:r>
            <a:r>
              <a:rPr lang="ru-RU" sz="2000" b="1" dirty="0">
                <a:solidFill>
                  <a:schemeClr val="tx1"/>
                </a:solidFill>
                <a:latin typeface="Georgia" panose="02040502050405020303" pitchFamily="18" charset="0"/>
              </a:rPr>
              <a:t>С</a:t>
            </a:r>
            <a:r>
              <a:rPr lang="ru-RU" sz="20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короварка</a:t>
            </a:r>
          </a:p>
          <a:p>
            <a:endParaRPr lang="ru-RU" sz="20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18" name="TextBox 17">
            <a:hlinkClick r:id="rId3" action="ppaction://hlinksldjump"/>
          </p:cNvPr>
          <p:cNvSpPr txBox="1"/>
          <p:nvPr/>
        </p:nvSpPr>
        <p:spPr>
          <a:xfrm>
            <a:off x="1477064" y="3356992"/>
            <a:ext cx="3094936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tx1"/>
                </a:solidFill>
                <a:latin typeface="Georgia" panose="02040502050405020303" pitchFamily="18" charset="0"/>
              </a:rPr>
              <a:t>В</a:t>
            </a:r>
            <a:r>
              <a:rPr lang="ru-RU" sz="20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. Скатерть-самобранка</a:t>
            </a:r>
            <a:endParaRPr lang="ru-RU" sz="20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19" name="TextBox 18">
            <a:hlinkClick r:id="rId2" action="ppaction://hlinksldjump"/>
          </p:cNvPr>
          <p:cNvSpPr txBox="1"/>
          <p:nvPr/>
        </p:nvSpPr>
        <p:spPr>
          <a:xfrm>
            <a:off x="4716016" y="3356992"/>
            <a:ext cx="3240360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Г. </a:t>
            </a:r>
            <a:r>
              <a:rPr lang="ru-RU" sz="2000" b="1" dirty="0" err="1" smtClean="0">
                <a:solidFill>
                  <a:schemeClr val="tx1"/>
                </a:solidFill>
                <a:latin typeface="Georgia" panose="02040502050405020303" pitchFamily="18" charset="0"/>
              </a:rPr>
              <a:t>Хлебопечка</a:t>
            </a:r>
            <a:endParaRPr lang="ru-RU" sz="2000" b="1" dirty="0" smtClean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endParaRPr lang="ru-RU" sz="20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7633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TM02455596[[fn=Весна]]</Template>
  <TotalTime>282</TotalTime>
  <Words>804</Words>
  <Application>Microsoft Office PowerPoint</Application>
  <PresentationFormat>Экран (4:3)</PresentationFormat>
  <Paragraphs>227</Paragraphs>
  <Slides>43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43</vt:i4>
      </vt:variant>
    </vt:vector>
  </HeadingPairs>
  <TitlesOfParts>
    <vt:vector size="44" baseType="lpstr">
      <vt:lpstr>Spring</vt:lpstr>
      <vt:lpstr>«Волшебные предметы» интерактивная презентация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«Волшебные предметы» интерактивная презентация</dc:title>
  <dc:creator>JohnStar</dc:creator>
  <cp:lastModifiedBy>JohnStar</cp:lastModifiedBy>
  <cp:revision>33</cp:revision>
  <dcterms:created xsi:type="dcterms:W3CDTF">2020-03-29T19:04:36Z</dcterms:created>
  <dcterms:modified xsi:type="dcterms:W3CDTF">2020-03-30T06:44:24Z</dcterms:modified>
</cp:coreProperties>
</file>